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6"/>
  </p:handoutMasterIdLst>
  <p:sldIdLst>
    <p:sldId id="411" r:id="rId3"/>
    <p:sldId id="410" r:id="rId5"/>
  </p:sldIdLst>
  <p:sldSz cx="6858000" cy="9903460" type="A4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3181"/>
        <p:guide pos="219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60476" y="1143000"/>
            <a:ext cx="2137048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74418" y="1320656"/>
            <a:ext cx="5512807" cy="3712395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45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74418" y="5142239"/>
            <a:ext cx="5512807" cy="2126568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18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45"/>
            </a:lvl3pPr>
            <a:lvl4pPr marL="1028700" indent="0" algn="ctr">
              <a:buNone/>
              <a:defRPr sz="1200"/>
            </a:lvl4pPr>
            <a:lvl5pPr marL="1372235" indent="0" algn="ctr">
              <a:buNone/>
              <a:defRPr sz="1200"/>
            </a:lvl5pPr>
            <a:lvl6pPr marL="1715135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935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342272" y="1117878"/>
            <a:ext cx="6173048" cy="7918737"/>
          </a:xfrm>
        </p:spPr>
        <p:txBody>
          <a:bodyPr/>
          <a:lstStyle>
            <a:lvl1pPr marL="170815" indent="-170815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14350" indent="-170815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857250" indent="-170815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200150" indent="-170815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543050" indent="-170815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74418" y="3587609"/>
            <a:ext cx="5512807" cy="147144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45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674418" y="5142239"/>
            <a:ext cx="5512807" cy="681126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42272" y="878704"/>
            <a:ext cx="6171023" cy="1019089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42272" y="2152565"/>
            <a:ext cx="6171023" cy="6873651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6858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0287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372235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119979" y="5558194"/>
            <a:ext cx="4370550" cy="1107479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33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119979" y="6665673"/>
            <a:ext cx="4370550" cy="1253063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345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45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22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51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9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42272" y="878704"/>
            <a:ext cx="6171023" cy="1019089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342272" y="2168164"/>
            <a:ext cx="2912350" cy="6858052"/>
          </a:xfrm>
        </p:spPr>
        <p:txBody>
          <a:bodyPr vert="horz" lIns="90000" tIns="46800" rIns="90000" bIns="46800" rtlCol="0">
            <a:normAutofit/>
          </a:bodyPr>
          <a:lstStyle>
            <a:lvl1pPr marL="170815" marR="0" lvl="0" indent="-17081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081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081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081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081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607021" y="2168164"/>
            <a:ext cx="2912350" cy="6858052"/>
          </a:xfrm>
        </p:spPr>
        <p:txBody>
          <a:bodyPr lIns="90000" tIns="46800" rIns="90000" bIns="46800">
            <a:normAutofit/>
          </a:bodyPr>
          <a:lstStyle>
            <a:lvl1pPr marL="170815" indent="-170815">
              <a:lnSpc>
                <a:spcPct val="130000"/>
              </a:lnSpc>
              <a:buFont typeface="Wingdings" panose="05000000000000000000" pitchFamily="2" charset="2"/>
              <a:buChar char="l"/>
              <a:defRPr sz="12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514350" indent="-170815">
              <a:lnSpc>
                <a:spcPct val="130000"/>
              </a:lnSpc>
              <a:buFont typeface="Wingdings" panose="05000000000000000000" pitchFamily="2" charset="2"/>
              <a:buChar char="l"/>
              <a:defRPr sz="12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857250" indent="-170815">
              <a:lnSpc>
                <a:spcPct val="130000"/>
              </a:lnSpc>
              <a:buFont typeface="Wingdings" panose="05000000000000000000" pitchFamily="2" charset="2"/>
              <a:buChar char="l"/>
              <a:defRPr sz="12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200150" indent="-170815">
              <a:lnSpc>
                <a:spcPct val="130000"/>
              </a:lnSpc>
              <a:buFont typeface="Wingdings" panose="05000000000000000000" pitchFamily="2" charset="2"/>
              <a:buChar char="l"/>
              <a:defRPr sz="12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42272" y="878704"/>
            <a:ext cx="6171023" cy="1019089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342272" y="2064175"/>
            <a:ext cx="3005513" cy="55114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45" b="1"/>
            </a:lvl3pPr>
            <a:lvl4pPr marL="1028700" indent="0">
              <a:buNone/>
              <a:defRPr sz="1200" b="1"/>
            </a:lvl4pPr>
            <a:lvl5pPr marL="1372235" indent="0">
              <a:buNone/>
              <a:defRPr sz="1200" b="1"/>
            </a:lvl5pPr>
            <a:lvl6pPr marL="1715135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935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42272" y="2677708"/>
            <a:ext cx="3005513" cy="6348508"/>
          </a:xfrm>
        </p:spPr>
        <p:txBody>
          <a:bodyPr vert="horz" lIns="101600" tIns="0" rIns="82550" bIns="0" rtlCol="0">
            <a:normAutofit/>
          </a:bodyPr>
          <a:lstStyle>
            <a:lvl1pPr marL="170815" marR="0" lvl="0" indent="-17081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081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081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081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081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3508091" y="2053385"/>
            <a:ext cx="3005513" cy="55114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45" b="1"/>
            </a:lvl3pPr>
            <a:lvl4pPr marL="1028700" indent="0">
              <a:buNone/>
              <a:defRPr sz="1200" b="1"/>
            </a:lvl4pPr>
            <a:lvl5pPr marL="1372235" indent="0">
              <a:buNone/>
              <a:defRPr sz="1200" b="1"/>
            </a:lvl5pPr>
            <a:lvl6pPr marL="1715135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935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3508091" y="2677708"/>
            <a:ext cx="3005513" cy="6348508"/>
          </a:xfrm>
        </p:spPr>
        <p:txBody>
          <a:bodyPr vert="horz" lIns="101600" tIns="0" rIns="82550" bIns="0" rtlCol="0">
            <a:normAutofit/>
          </a:bodyPr>
          <a:lstStyle>
            <a:lvl1pPr marL="170815" marR="0" lvl="0" indent="-17081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081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081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081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081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42272" y="878704"/>
            <a:ext cx="6171023" cy="1019089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342272" y="2246155"/>
            <a:ext cx="2883996" cy="6655274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081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081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081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0815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3"/>
            </p:custDataLst>
          </p:nvPr>
        </p:nvSpPr>
        <p:spPr>
          <a:xfrm>
            <a:off x="3572591" y="2246155"/>
            <a:ext cx="2940704" cy="6655274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5757866" y="1320656"/>
            <a:ext cx="587331" cy="7263608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1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3"/>
            </p:custDataLst>
          </p:nvPr>
        </p:nvSpPr>
        <p:spPr>
          <a:xfrm>
            <a:off x="514421" y="1320656"/>
            <a:ext cx="5158384" cy="7263608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342272" y="878704"/>
            <a:ext cx="6171023" cy="935898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342272" y="2188961"/>
            <a:ext cx="6171023" cy="6841414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344297" y="9119806"/>
            <a:ext cx="1518959" cy="457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2315568" y="9119806"/>
            <a:ext cx="2227806" cy="457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4994336" y="9119806"/>
            <a:ext cx="1518959" cy="457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4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7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70815" indent="-170815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14350" indent="-170815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857250" indent="-170815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200150" indent="-170815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543050" indent="-170815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8859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5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5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5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4pPr>
      <a:lvl5pPr marL="1372235" algn="l" defTabSz="685800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5pPr>
      <a:lvl6pPr marL="1715135" algn="l" defTabSz="685800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63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64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77883" y="57016"/>
            <a:ext cx="2379219" cy="3371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p>
            <a:r>
              <a:rPr lang="zh-CN" altLang="en-US" sz="1600">
                <a:solidFill>
                  <a:srgbClr val="FF0000"/>
                </a:solidFill>
              </a:rPr>
              <a:t>村级河湖长制公示牌：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294130" y="525780"/>
            <a:ext cx="4224020" cy="755713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 sz="940"/>
          </a:p>
        </p:txBody>
      </p:sp>
      <p:pic>
        <p:nvPicPr>
          <p:cNvPr id="1073742850" name="图片 1073742849" descr="/Users/apple/Desktop/河道管理处/34条市级河长资料/20180917  河湖长制水印.png20180917  河湖长制水印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63675" y="633730"/>
            <a:ext cx="782320" cy="863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1623695" y="1581150"/>
            <a:ext cx="3609975" cy="5811520"/>
          </a:xfrm>
          <a:prstGeom prst="rect">
            <a:avLst/>
          </a:prstGeom>
          <a:gradFill flip="none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50800" algn="ctr" rotWithShape="0">
              <a:srgbClr val="000000">
                <a:alpha val="43000"/>
              </a:srgb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940"/>
          </a:p>
        </p:txBody>
      </p:sp>
      <p:pic>
        <p:nvPicPr>
          <p:cNvPr id="3" name="图片 2" descr="西木桥河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4185" y="5598795"/>
            <a:ext cx="1743075" cy="169227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344420" y="782955"/>
            <a:ext cx="27705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</a:rPr>
              <a:t>河长制公示牌</a:t>
            </a:r>
            <a:endParaRPr lang="zh-CN" altLang="en-US" sz="32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245995" y="1581150"/>
            <a:ext cx="26822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河湖健康    生态文明</a:t>
            </a:r>
            <a:endParaRPr lang="zh-CN" altLang="en-US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724025" y="2028825"/>
            <a:ext cx="157797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00" b="1">
                <a:latin typeface="宋体" panose="02010600030101010101" pitchFamily="2" charset="-122"/>
                <a:ea typeface="宋体" panose="02010600030101010101" pitchFamily="2" charset="-122"/>
              </a:rPr>
              <a:t>河道</a:t>
            </a:r>
            <a:r>
              <a:rPr lang="zh-CN" altLang="en-US" sz="1000" b="1">
                <a:latin typeface="宋体" panose="02010600030101010101" pitchFamily="2" charset="-122"/>
                <a:ea typeface="宋体" panose="02010600030101010101" pitchFamily="2" charset="-122"/>
              </a:rPr>
              <a:t>名称：</a:t>
            </a:r>
            <a:r>
              <a:rPr lang="zh-CN" altLang="en-US" sz="1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西木桥河</a:t>
            </a:r>
            <a:endParaRPr lang="zh-CN" altLang="en-US" sz="10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734185" y="2273935"/>
            <a:ext cx="3390265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1000" b="1">
                <a:latin typeface="宋体" panose="02010600030101010101" pitchFamily="2" charset="-122"/>
                <a:ea typeface="宋体" panose="02010600030101010101" pitchFamily="2" charset="-122"/>
              </a:rPr>
              <a:t>河道简介：</a:t>
            </a:r>
            <a:r>
              <a:rPr lang="zh-CN" altLang="en-US" sz="1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河道全长</a:t>
            </a:r>
            <a:r>
              <a:rPr lang="en-US" altLang="zh-CN" sz="1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0.63km</a:t>
            </a:r>
            <a:r>
              <a:rPr lang="zh-CN" altLang="en-US" sz="1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，河道现状面宽</a:t>
            </a:r>
            <a:r>
              <a:rPr lang="en-US" altLang="zh-CN" sz="1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6-10m</a:t>
            </a:r>
            <a:r>
              <a:rPr lang="zh-CN" altLang="en-US" sz="1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，水域面积</a:t>
            </a:r>
            <a:r>
              <a:rPr lang="en-US" altLang="zh-CN" sz="1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5040</a:t>
            </a:r>
            <a:r>
              <a:rPr lang="zh-CN" altLang="en-US" sz="1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㎡；河道起点：安全港，河道终点：张木桥；流经越溪街道木林社区。</a:t>
            </a:r>
            <a:endParaRPr lang="zh-CN" altLang="en-US" sz="10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733550" y="3057525"/>
            <a:ext cx="3390265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1000" b="1">
                <a:latin typeface="宋体" panose="02010600030101010101" pitchFamily="2" charset="-122"/>
                <a:ea typeface="宋体" panose="02010600030101010101" pitchFamily="2" charset="-122"/>
              </a:rPr>
              <a:t>河道</a:t>
            </a:r>
            <a:r>
              <a:rPr lang="zh-CN" altLang="en-US" sz="1000" b="1">
                <a:latin typeface="宋体" panose="02010600030101010101" pitchFamily="2" charset="-122"/>
                <a:ea typeface="宋体" panose="02010600030101010101" pitchFamily="2" charset="-122"/>
              </a:rPr>
              <a:t>功能：</a:t>
            </a:r>
            <a:r>
              <a:rPr lang="zh-CN" altLang="en-US" sz="1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排涝、景观</a:t>
            </a:r>
            <a:endParaRPr lang="zh-CN" altLang="en-US" sz="10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734185" y="3379470"/>
            <a:ext cx="3390265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1000" b="1">
                <a:latin typeface="宋体" panose="02010600030101010101" pitchFamily="2" charset="-122"/>
                <a:ea typeface="宋体" panose="02010600030101010101" pitchFamily="2" charset="-122"/>
              </a:rPr>
              <a:t>村级河长：</a:t>
            </a:r>
            <a:r>
              <a:rPr lang="zh-CN" altLang="en-US" sz="1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李 强    木林社区副主任委员</a:t>
            </a:r>
            <a:endParaRPr lang="zh-CN" altLang="en-US" sz="10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734185" y="3701415"/>
            <a:ext cx="3193415" cy="1245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10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河长责任：</a:t>
            </a:r>
            <a:r>
              <a:rPr lang="zh-CN" altLang="en-US" sz="1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在村（居）民中开展河湖保护的宣传教育，对责任水域进行日常巡查，督促落实责任水域日常保洁、护堤等措施，劝阻相关违法行为，对督促处理无效的问题，或者劝阻违法行为无效的，按照规定履行报告职责。</a:t>
            </a:r>
            <a:endParaRPr lang="zh-CN" altLang="en-US" sz="10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724025" y="4944745"/>
            <a:ext cx="3390265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1000" b="1">
                <a:latin typeface="宋体" panose="02010600030101010101" pitchFamily="2" charset="-122"/>
                <a:ea typeface="宋体" panose="02010600030101010101" pitchFamily="2" charset="-122"/>
              </a:rPr>
              <a:t>管理目标：</a:t>
            </a:r>
            <a:r>
              <a:rPr lang="zh-CN" altLang="en-US" sz="10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水面清洁、岸坡整洁、水流通畅，无乱建、乱占、乱排，无设障、无垦种、无养殖、无电鱼。</a:t>
            </a:r>
            <a:endParaRPr lang="zh-CN" altLang="en-US" sz="10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537585" y="5753100"/>
            <a:ext cx="1642745" cy="1245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1000" b="1">
                <a:latin typeface="宋体" panose="02010600030101010101" pitchFamily="2" charset="-122"/>
                <a:ea typeface="宋体" panose="02010600030101010101" pitchFamily="2" charset="-122"/>
              </a:rPr>
              <a:t>监督电话</a:t>
            </a:r>
            <a:endParaRPr lang="zh-CN" altLang="en-US" sz="1000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1000">
                <a:latin typeface="宋体" panose="02010600030101010101" pitchFamily="2" charset="-122"/>
                <a:ea typeface="宋体" panose="02010600030101010101" pitchFamily="2" charset="-122"/>
              </a:rPr>
              <a:t>苏州市河长办：</a:t>
            </a:r>
            <a:r>
              <a:rPr lang="en-US" altLang="zh-CN" sz="1000">
                <a:latin typeface="宋体" panose="02010600030101010101" pitchFamily="2" charset="-122"/>
                <a:ea typeface="宋体" panose="02010600030101010101" pitchFamily="2" charset="-122"/>
              </a:rPr>
              <a:t>9620121</a:t>
            </a:r>
            <a:endParaRPr lang="zh-CN" altLang="en-US" sz="10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1000">
                <a:latin typeface="宋体" panose="02010600030101010101" pitchFamily="2" charset="-122"/>
                <a:ea typeface="宋体" panose="02010600030101010101" pitchFamily="2" charset="-122"/>
              </a:rPr>
              <a:t>政府热线：</a:t>
            </a:r>
            <a:r>
              <a:rPr lang="en-US" altLang="zh-CN" sz="1000">
                <a:latin typeface="宋体" panose="02010600030101010101" pitchFamily="2" charset="-122"/>
                <a:ea typeface="宋体" panose="02010600030101010101" pitchFamily="2" charset="-122"/>
              </a:rPr>
              <a:t>12345</a:t>
            </a:r>
            <a:endParaRPr lang="zh-CN" altLang="en-US" sz="10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1000">
                <a:latin typeface="宋体" panose="02010600030101010101" pitchFamily="2" charset="-122"/>
                <a:ea typeface="宋体" panose="02010600030101010101" pitchFamily="2" charset="-122"/>
              </a:rPr>
              <a:t>镇河长办电话：</a:t>
            </a:r>
            <a:endParaRPr lang="zh-CN" altLang="en-US" sz="10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1000">
                <a:latin typeface="宋体" panose="02010600030101010101" pitchFamily="2" charset="-122"/>
                <a:ea typeface="宋体" panose="02010600030101010101" pitchFamily="2" charset="-122"/>
              </a:rPr>
              <a:t>村级河长手机：</a:t>
            </a:r>
            <a:endParaRPr lang="zh-CN" altLang="en-US" sz="10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724025" y="7392670"/>
            <a:ext cx="3531870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14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苏州市吴中区人民政府越溪街道办事处</a:t>
            </a:r>
            <a:endParaRPr lang="zh-CN" altLang="en-US" sz="14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699760" y="123825"/>
            <a:ext cx="8559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正面</a:t>
            </a:r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2644775" y="7668260"/>
            <a:ext cx="1372235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en-US" altLang="zh-CN" sz="14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2020</a:t>
            </a:r>
            <a:r>
              <a:rPr lang="zh-CN" altLang="en-US" sz="14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年</a:t>
            </a:r>
            <a:r>
              <a:rPr lang="en-US" altLang="zh-CN" sz="14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14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月</a:t>
            </a:r>
            <a:r>
              <a:rPr lang="en-US" altLang="zh-CN" sz="14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18</a:t>
            </a:r>
            <a:r>
              <a:rPr lang="zh-CN" altLang="en-US" sz="14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日</a:t>
            </a:r>
            <a:endParaRPr lang="zh-CN" altLang="en-US" sz="14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77883" y="57016"/>
            <a:ext cx="2379219" cy="3371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p>
            <a:r>
              <a:rPr lang="zh-CN" altLang="en-US" sz="1600">
                <a:solidFill>
                  <a:srgbClr val="FF0000"/>
                </a:solidFill>
              </a:rPr>
              <a:t>村级河湖长制公示牌：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789305" y="518160"/>
            <a:ext cx="5318760" cy="835088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 sz="940"/>
          </a:p>
        </p:txBody>
      </p:sp>
      <p:pic>
        <p:nvPicPr>
          <p:cNvPr id="1073742850" name="图片 1073742849" descr="/Users/apple/Desktop/河道管理处/34条市级河长资料/20180917  河湖长制水印.png20180917  河湖长制水印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12495" y="642620"/>
            <a:ext cx="782320" cy="863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1210310" y="1581150"/>
            <a:ext cx="4476115" cy="6719570"/>
          </a:xfrm>
          <a:prstGeom prst="rect">
            <a:avLst/>
          </a:prstGeom>
          <a:gradFill flip="none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50800" algn="ctr" rotWithShape="0">
              <a:srgbClr val="000000">
                <a:alpha val="43000"/>
              </a:srgb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940"/>
          </a:p>
        </p:txBody>
      </p:sp>
      <p:pic>
        <p:nvPicPr>
          <p:cNvPr id="3" name="图片 2" descr="西木桥河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7010" y="6687820"/>
            <a:ext cx="1567815" cy="152209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849755" y="751840"/>
            <a:ext cx="34753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</a:rPr>
              <a:t>河长制公示牌</a:t>
            </a:r>
            <a:endParaRPr lang="zh-CN" altLang="en-US" sz="36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245995" y="1581150"/>
            <a:ext cx="26822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河湖健康    生态文明</a:t>
            </a:r>
            <a:endParaRPr lang="zh-CN" altLang="en-US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477010" y="2028825"/>
            <a:ext cx="142557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00" b="1">
                <a:latin typeface="宋体" panose="02010600030101010101" pitchFamily="2" charset="-122"/>
                <a:ea typeface="宋体" panose="02010600030101010101" pitchFamily="2" charset="-122"/>
              </a:rPr>
              <a:t>河道</a:t>
            </a:r>
            <a:r>
              <a:rPr lang="zh-CN" altLang="en-US" sz="1000" b="1">
                <a:latin typeface="宋体" panose="02010600030101010101" pitchFamily="2" charset="-122"/>
                <a:ea typeface="宋体" panose="02010600030101010101" pitchFamily="2" charset="-122"/>
              </a:rPr>
              <a:t>名称：</a:t>
            </a:r>
            <a:r>
              <a:rPr lang="zh-CN" altLang="en-US" sz="1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西木桥河</a:t>
            </a:r>
            <a:endParaRPr lang="zh-CN" altLang="en-US" sz="10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477010" y="2273935"/>
            <a:ext cx="3786505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1000" b="1">
                <a:latin typeface="宋体" panose="02010600030101010101" pitchFamily="2" charset="-122"/>
                <a:ea typeface="宋体" panose="02010600030101010101" pitchFamily="2" charset="-122"/>
              </a:rPr>
              <a:t>河道简介：</a:t>
            </a:r>
            <a:r>
              <a:rPr lang="zh-CN" altLang="en-US" sz="1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河道全长</a:t>
            </a:r>
            <a:r>
              <a:rPr lang="en-US" altLang="zh-CN" sz="1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0.63km</a:t>
            </a:r>
            <a:r>
              <a:rPr lang="zh-CN" altLang="en-US" sz="1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，河道现状面宽</a:t>
            </a:r>
            <a:r>
              <a:rPr lang="en-US" altLang="zh-CN" sz="1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6-10m</a:t>
            </a:r>
            <a:r>
              <a:rPr lang="zh-CN" altLang="en-US" sz="1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，水域面积</a:t>
            </a:r>
            <a:r>
              <a:rPr lang="en-US" altLang="zh-CN" sz="1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5040</a:t>
            </a:r>
            <a:r>
              <a:rPr lang="zh-CN" altLang="en-US" sz="1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㎡；河道起点：安全港，河道</a:t>
            </a:r>
            <a:r>
              <a:rPr lang="zh-CN" altLang="en-US" sz="1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终点：张木桥；流经越溪街道木林社区。</a:t>
            </a:r>
            <a:endParaRPr lang="zh-CN" altLang="en-US" sz="10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477010" y="3057525"/>
            <a:ext cx="3390265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1000" b="1">
                <a:latin typeface="宋体" panose="02010600030101010101" pitchFamily="2" charset="-122"/>
                <a:ea typeface="宋体" panose="02010600030101010101" pitchFamily="2" charset="-122"/>
              </a:rPr>
              <a:t>河道</a:t>
            </a:r>
            <a:r>
              <a:rPr lang="zh-CN" altLang="en-US" sz="1000" b="1">
                <a:latin typeface="宋体" panose="02010600030101010101" pitchFamily="2" charset="-122"/>
                <a:ea typeface="宋体" panose="02010600030101010101" pitchFamily="2" charset="-122"/>
              </a:rPr>
              <a:t>功能：</a:t>
            </a:r>
            <a:r>
              <a:rPr lang="zh-CN" altLang="en-US" sz="1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排涝、景观</a:t>
            </a:r>
            <a:endParaRPr lang="zh-CN" altLang="en-US" sz="10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477010" y="3379470"/>
            <a:ext cx="3390265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1000" b="1">
                <a:latin typeface="宋体" panose="02010600030101010101" pitchFamily="2" charset="-122"/>
                <a:ea typeface="宋体" panose="02010600030101010101" pitchFamily="2" charset="-122"/>
              </a:rPr>
              <a:t>村级河长：</a:t>
            </a:r>
            <a:r>
              <a:rPr lang="zh-CN" altLang="en-US" sz="1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李 强    木林社区副主任委员</a:t>
            </a:r>
            <a:endParaRPr lang="zh-CN" altLang="en-US" sz="10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477010" y="3701415"/>
            <a:ext cx="3848735" cy="2399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10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巡河要求：</a:t>
            </a:r>
            <a:endParaRPr lang="zh-CN" altLang="en-US" sz="10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1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1.河面、河岸保洁是否到位；</a:t>
            </a:r>
            <a:endParaRPr lang="zh-CN" altLang="en-US" sz="10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1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2.河底淤塞、岸坡坍塌情况，河道是否有阻水物；</a:t>
            </a:r>
            <a:endParaRPr lang="zh-CN" altLang="en-US" sz="10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1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3.河道水体有无异味、异色；</a:t>
            </a:r>
            <a:endParaRPr lang="zh-CN" altLang="en-US" sz="10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1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4.是否有新增入河排污口；</a:t>
            </a:r>
            <a:endParaRPr lang="zh-CN" altLang="en-US" sz="10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1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5.现有排水口水质状况，周边水体颜色、气味情况；</a:t>
            </a:r>
            <a:endParaRPr lang="zh-CN" altLang="en-US" sz="10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1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6.是否存在涉水违建、倾倒废土弃渣及其他侵占河道的情况；</a:t>
            </a:r>
            <a:endParaRPr lang="zh-CN" altLang="en-US" sz="10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1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7.是否存在破坏水生态环境的行为；</a:t>
            </a:r>
            <a:endParaRPr lang="zh-CN" altLang="en-US" sz="10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1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8.交办工作是否落实到位；</a:t>
            </a:r>
            <a:endParaRPr lang="zh-CN" altLang="en-US" sz="10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1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9.</a:t>
            </a:r>
            <a:r>
              <a:rPr lang="zh-CN" altLang="en-US" sz="1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是否存在其他影响河道水质的情况。</a:t>
            </a:r>
            <a:endParaRPr lang="zh-CN" altLang="en-US" sz="10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477010" y="6050915"/>
            <a:ext cx="37871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1000" b="1">
                <a:latin typeface="宋体" panose="02010600030101010101" pitchFamily="2" charset="-122"/>
                <a:ea typeface="宋体" panose="02010600030101010101" pitchFamily="2" charset="-122"/>
              </a:rPr>
              <a:t>管理目标：</a:t>
            </a:r>
            <a:r>
              <a:rPr lang="zh-CN" altLang="en-US" sz="1000">
                <a:latin typeface="宋体" panose="02010600030101010101" pitchFamily="2" charset="-122"/>
                <a:ea typeface="宋体" panose="02010600030101010101" pitchFamily="2" charset="-122"/>
              </a:rPr>
              <a:t>水面清洁、岸坡整洁、水流通畅，无乱建、乱占、乱排，无设障、无垦种、无养殖、无电鱼</a:t>
            </a:r>
            <a:r>
              <a:rPr lang="zh-CN" altLang="en-US" sz="100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en-US" sz="10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682115" y="8209915"/>
            <a:ext cx="3531870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14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苏州市吴中区人民政府越溪街道办事处</a:t>
            </a:r>
            <a:endParaRPr lang="zh-CN" altLang="en-US" sz="14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848350" y="57150"/>
            <a:ext cx="8559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反</a:t>
            </a:r>
            <a:r>
              <a:rPr lang="zh-CN" altLang="en-US"/>
              <a:t>面</a:t>
            </a:r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3267710" y="6742430"/>
            <a:ext cx="2057400" cy="1245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1000" b="1">
                <a:latin typeface="宋体" panose="02010600030101010101" pitchFamily="2" charset="-122"/>
                <a:ea typeface="宋体" panose="02010600030101010101" pitchFamily="2" charset="-122"/>
              </a:rPr>
              <a:t>监督电话</a:t>
            </a:r>
            <a:endParaRPr lang="zh-CN" altLang="en-US" sz="1000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1000">
                <a:latin typeface="宋体" panose="02010600030101010101" pitchFamily="2" charset="-122"/>
                <a:ea typeface="宋体" panose="02010600030101010101" pitchFamily="2" charset="-122"/>
              </a:rPr>
              <a:t>苏州市河长办：</a:t>
            </a:r>
            <a:r>
              <a:rPr lang="en-US" altLang="zh-CN" sz="1000">
                <a:latin typeface="宋体" panose="02010600030101010101" pitchFamily="2" charset="-122"/>
                <a:ea typeface="宋体" panose="02010600030101010101" pitchFamily="2" charset="-122"/>
              </a:rPr>
              <a:t>9620121</a:t>
            </a:r>
            <a:endParaRPr lang="zh-CN" altLang="en-US" sz="10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1000">
                <a:latin typeface="宋体" panose="02010600030101010101" pitchFamily="2" charset="-122"/>
                <a:ea typeface="宋体" panose="02010600030101010101" pitchFamily="2" charset="-122"/>
              </a:rPr>
              <a:t>政府热线：</a:t>
            </a:r>
            <a:r>
              <a:rPr lang="en-US" altLang="zh-CN" sz="1000">
                <a:latin typeface="宋体" panose="02010600030101010101" pitchFamily="2" charset="-122"/>
                <a:ea typeface="宋体" panose="02010600030101010101" pitchFamily="2" charset="-122"/>
              </a:rPr>
              <a:t>12345</a:t>
            </a:r>
            <a:endParaRPr lang="zh-CN" altLang="en-US" sz="10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1000">
                <a:latin typeface="宋体" panose="02010600030101010101" pitchFamily="2" charset="-122"/>
                <a:ea typeface="宋体" panose="02010600030101010101" pitchFamily="2" charset="-122"/>
              </a:rPr>
              <a:t>镇河长办电话：</a:t>
            </a:r>
            <a:endParaRPr lang="zh-CN" altLang="en-US" sz="10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1000">
                <a:latin typeface="宋体" panose="02010600030101010101" pitchFamily="2" charset="-122"/>
                <a:ea typeface="宋体" panose="02010600030101010101" pitchFamily="2" charset="-122"/>
              </a:rPr>
              <a:t>村级河长手机：</a:t>
            </a:r>
            <a:endParaRPr lang="zh-CN" altLang="en-US" sz="10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568575" y="8455660"/>
            <a:ext cx="1372235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en-US" altLang="zh-CN" sz="14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2020</a:t>
            </a:r>
            <a:r>
              <a:rPr lang="zh-CN" altLang="en-US" sz="14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年</a:t>
            </a:r>
            <a:r>
              <a:rPr lang="en-US" altLang="zh-CN" sz="14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14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月</a:t>
            </a:r>
            <a:r>
              <a:rPr lang="en-US" altLang="zh-CN" sz="14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18</a:t>
            </a:r>
            <a:r>
              <a:rPr lang="zh-CN" altLang="en-US" sz="14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日</a:t>
            </a:r>
            <a:endParaRPr lang="zh-CN" altLang="en-US" sz="14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771</Words>
  <Application>WPS 演示</Application>
  <PresentationFormat>宽屏</PresentationFormat>
  <Paragraphs>69</Paragraphs>
  <Slides>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Arial</vt:lpstr>
      <vt:lpstr>宋体</vt:lpstr>
      <vt:lpstr>Wingdings</vt:lpstr>
      <vt:lpstr>微软雅黑</vt:lpstr>
      <vt:lpstr>Arial Unicode MS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绿竹客～沈</cp:lastModifiedBy>
  <cp:revision>134</cp:revision>
  <dcterms:created xsi:type="dcterms:W3CDTF">2019-06-19T02:08:00Z</dcterms:created>
  <dcterms:modified xsi:type="dcterms:W3CDTF">2020-03-18T05:42:48Z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